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96" r:id="rId1"/>
  </p:sldMasterIdLst>
  <p:notesMasterIdLst>
    <p:notesMasterId r:id="rId9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1E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4660"/>
  </p:normalViewPr>
  <p:slideViewPr>
    <p:cSldViewPr snapToGrid="0">
      <p:cViewPr varScale="1">
        <p:scale>
          <a:sx n="87" d="100"/>
          <a:sy n="87" d="100"/>
        </p:scale>
        <p:origin x="528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4DAC871-B500-4BDA-BA47-176649DB4A85}" type="datetimeFigureOut">
              <a:rPr lang="cs-CZ" smtClean="0"/>
              <a:t>14.11.2024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5E0929B-B19B-494D-9F3E-CBBA4018A98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5873249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E0929B-B19B-494D-9F3E-CBBA4018A98C}" type="slidenum">
              <a:rPr lang="cs-CZ" smtClean="0"/>
              <a:t>7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1403668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 bwMode="blackWhite">
          <a:xfrm>
            <a:off x="1600200" y="2386744"/>
            <a:ext cx="8991600" cy="1645920"/>
          </a:xfrm>
          <a:solidFill>
            <a:srgbClr val="FFFFFF"/>
          </a:solidFill>
          <a:ln w="38100">
            <a:solidFill>
              <a:srgbClr val="404040"/>
            </a:solidFill>
          </a:ln>
        </p:spPr>
        <p:txBody>
          <a:bodyPr lIns="274320" rIns="274320" anchor="ctr" anchorCtr="1">
            <a:normAutofit/>
          </a:bodyPr>
          <a:lstStyle>
            <a:lvl1pPr algn="ctr">
              <a:defRPr sz="3800">
                <a:solidFill>
                  <a:srgbClr val="262626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5194" y="4352544"/>
            <a:ext cx="6801612" cy="1239894"/>
          </a:xfrm>
          <a:noFill/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60EA64-D806-43AC-9DF2-F8C432F32B4C}" type="datetimeFigureOut">
              <a:rPr lang="en-US" dirty="0"/>
              <a:t>11/14/2024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F9C37B-1D36-470B-8223-D6C91242EC14}" type="datetimeFigureOut">
              <a:rPr lang="en-US" dirty="0"/>
              <a:t>11/14/2024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53112" y="937260"/>
            <a:ext cx="1298608" cy="4983480"/>
          </a:xfrm>
        </p:spPr>
        <p:txBody>
          <a:bodyPr vert="eaVert"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31136" y="937260"/>
            <a:ext cx="6198489" cy="4983480"/>
          </a:xfrm>
        </p:spPr>
        <p:txBody>
          <a:bodyPr vert="eaVer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C6F52A-A82B-47A2-A83A-8C4C91F2D59F}" type="datetimeFigureOut">
              <a:rPr lang="en-US" dirty="0"/>
              <a:t>11/14/2024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70A7B3-6521-4DCA-87E5-044747A908C1}" type="datetimeFigureOut">
              <a:rPr lang="en-US" dirty="0"/>
              <a:t>11/14/2024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1600200" y="2386744"/>
            <a:ext cx="8991600" cy="1645920"/>
          </a:xfrm>
          <a:solidFill>
            <a:srgbClr val="FFFFFF"/>
          </a:solidFill>
          <a:ln w="38100">
            <a:solidFill>
              <a:srgbClr val="404040"/>
            </a:solidFill>
          </a:ln>
        </p:spPr>
        <p:txBody>
          <a:bodyPr lIns="274320" rIns="274320" anchor="ctr" anchorCtr="1">
            <a:normAutofit/>
          </a:bodyPr>
          <a:lstStyle>
            <a:lvl1pPr>
              <a:defRPr sz="3800">
                <a:solidFill>
                  <a:srgbClr val="262626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695194" y="4352465"/>
            <a:ext cx="6801612" cy="1265082"/>
          </a:xfrm>
        </p:spPr>
        <p:txBody>
          <a:bodyPr anchor="t" anchorCtr="1"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60EA64-D806-43AC-9DF2-F8C432F32B4C}" type="datetimeFigureOut">
              <a:rPr lang="en-US" dirty="0"/>
              <a:t>11/14/2024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81912" y="2638044"/>
            <a:ext cx="4271771" cy="3101982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38315" y="2638044"/>
            <a:ext cx="4270247" cy="3101982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134690-1557-4C89-A502-4959FE7FAD70}" type="datetimeFigureOut">
              <a:rPr lang="en-US" dirty="0"/>
              <a:t>11/14/2024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83436" y="2313433"/>
            <a:ext cx="4270248" cy="704087"/>
          </a:xfrm>
        </p:spPr>
        <p:txBody>
          <a:bodyPr anchor="b" anchorCtr="1">
            <a:normAutofit/>
          </a:bodyPr>
          <a:lstStyle>
            <a:lvl1pPr marL="0" indent="0" algn="ctr">
              <a:buNone/>
              <a:defRPr sz="1900" b="0" cap="all" spc="100" baseline="0">
                <a:solidFill>
                  <a:schemeClr val="accent2">
                    <a:lumMod val="75000"/>
                  </a:schemeClr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83436" y="3143250"/>
            <a:ext cx="4270248" cy="2596776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38316" y="3143250"/>
            <a:ext cx="4253484" cy="2596776"/>
          </a:xfrm>
        </p:spPr>
        <p:txBody>
          <a:bodyPr/>
          <a:lstStyle>
            <a:lvl5pPr>
              <a:defRPr/>
            </a:lvl5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6338316" y="2313433"/>
            <a:ext cx="4270248" cy="704087"/>
          </a:xfrm>
        </p:spPr>
        <p:txBody>
          <a:bodyPr anchor="b" anchorCtr="1">
            <a:normAutofit/>
          </a:bodyPr>
          <a:lstStyle>
            <a:lvl1pPr marL="0" indent="0" algn="ctr">
              <a:buNone/>
              <a:defRPr sz="1900" b="0" cap="all" spc="100" baseline="0">
                <a:solidFill>
                  <a:schemeClr val="accent2">
                    <a:lumMod val="75000"/>
                  </a:schemeClr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7D4976-E339-4826-83B7-FBD03F55ECF8}" type="datetimeFigureOut">
              <a:rPr lang="en-US" dirty="0"/>
              <a:t>11/14/2024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‹#›</a:t>
            </a:fld>
            <a:endParaRPr lang="en-US" dirty="0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037C31-9E7A-4F99-8774-A0E530DE1A42}" type="datetimeFigureOut">
              <a:rPr lang="en-US" dirty="0"/>
              <a:t>11/14/2024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78504F-A551-4DE0-9316-4DCD1D8CC752}" type="datetimeFigureOut">
              <a:rPr lang="en-US" dirty="0"/>
              <a:t>11/14/2024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/>
          <p:cNvSpPr/>
          <p:nvPr/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804672" y="2243828"/>
            <a:ext cx="4486656" cy="1141497"/>
          </a:xfrm>
          <a:solidFill>
            <a:srgbClr val="FFFFFF"/>
          </a:solidFill>
          <a:ln>
            <a:solidFill>
              <a:srgbClr val="404040"/>
            </a:solidFill>
          </a:ln>
        </p:spPr>
        <p:txBody>
          <a:bodyPr anchor="ctr" anchorCtr="1">
            <a:normAutofit/>
          </a:bodyPr>
          <a:lstStyle>
            <a:lvl1pPr>
              <a:defRPr sz="2200">
                <a:solidFill>
                  <a:srgbClr val="262626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36080" y="804672"/>
            <a:ext cx="4815840" cy="5248656"/>
          </a:xfrm>
        </p:spPr>
        <p:txBody>
          <a:bodyPr>
            <a:normAutofit/>
          </a:bodyPr>
          <a:lstStyle>
            <a:lvl1pPr>
              <a:defRPr sz="1900">
                <a:solidFill>
                  <a:schemeClr val="tx1"/>
                </a:solidFill>
              </a:defRPr>
            </a:lvl1pPr>
            <a:lvl2pPr>
              <a:defRPr sz="1600">
                <a:solidFill>
                  <a:schemeClr val="tx1"/>
                </a:solidFill>
              </a:defRPr>
            </a:lvl2pPr>
            <a:lvl3pPr>
              <a:defRPr sz="1600">
                <a:solidFill>
                  <a:schemeClr val="tx1"/>
                </a:solidFill>
              </a:defRPr>
            </a:lvl3pPr>
            <a:lvl4pPr>
              <a:defRPr sz="1600">
                <a:solidFill>
                  <a:schemeClr val="tx1"/>
                </a:solidFill>
              </a:defRPr>
            </a:lvl4pPr>
            <a:lvl5pPr>
              <a:defRPr sz="1600">
                <a:solidFill>
                  <a:schemeClr val="tx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5568" y="3549918"/>
            <a:ext cx="3794760" cy="2194036"/>
          </a:xfrm>
        </p:spPr>
        <p:txBody>
          <a:bodyPr anchor="t" anchorCtr="1">
            <a:normAutofit/>
          </a:bodyPr>
          <a:lstStyle>
            <a:lvl1pPr marL="0" indent="0" algn="ctr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BE4249-C0D0-4B06-8692-E8BB871AF643}" type="datetimeFigureOut">
              <a:rPr lang="en-US" dirty="0"/>
              <a:t>11/14/2024</a:t>
            </a:fld>
            <a:endParaRPr lang="en-US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>
          <a:xfrm>
            <a:off x="804672" y="6236208"/>
            <a:ext cx="5124797" cy="320040"/>
          </a:xfrm>
        </p:spPr>
        <p:txBody>
          <a:bodyPr/>
          <a:lstStyle>
            <a:lvl1pPr>
              <a:defRPr>
                <a:solidFill>
                  <a:srgbClr val="FFFFFF">
                    <a:alpha val="70000"/>
                  </a:srgb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/>
        </p:nvSpPr>
        <p:spPr>
          <a:xfrm>
            <a:off x="0" y="0"/>
            <a:ext cx="6095999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808523" y="2243828"/>
            <a:ext cx="4494998" cy="1134640"/>
          </a:xfrm>
          <a:solidFill>
            <a:srgbClr val="FFFFFF"/>
          </a:solidFill>
          <a:ln>
            <a:solidFill>
              <a:srgbClr val="404040"/>
            </a:solidFill>
          </a:ln>
        </p:spPr>
        <p:txBody>
          <a:bodyPr anchor="ctr" anchorCtr="1">
            <a:noAutofit/>
          </a:bodyPr>
          <a:lstStyle>
            <a:lvl1pPr>
              <a:defRPr sz="2200">
                <a:solidFill>
                  <a:srgbClr val="262626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95999" y="0"/>
            <a:ext cx="6102097" cy="6858000"/>
          </a:xfrm>
          <a:solidFill>
            <a:schemeClr val="bg1">
              <a:lumMod val="75000"/>
            </a:schemeClr>
          </a:solidFill>
        </p:spPr>
        <p:txBody>
          <a:bodyPr anchor="t"/>
          <a:lstStyle>
            <a:lvl1pPr marL="0" indent="0">
              <a:buNone/>
              <a:defRPr sz="3200">
                <a:solidFill>
                  <a:schemeClr val="bg1">
                    <a:lumMod val="85000"/>
                    <a:lumOff val="1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5568" y="3549918"/>
            <a:ext cx="3794760" cy="2194037"/>
          </a:xfrm>
        </p:spPr>
        <p:txBody>
          <a:bodyPr anchor="t" anchorCtr="1">
            <a:normAutofit/>
          </a:bodyPr>
          <a:lstStyle>
            <a:lvl1pPr marL="0" indent="0" algn="ctr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3000"/>
                    </a:prstClr>
                  </a:outerShdw>
                </a:effectLst>
              </a:defRPr>
            </a:lvl1pPr>
          </a:lstStyle>
          <a:p>
            <a:fld id="{042B0DB6-F5C7-45FB-8CF3-31B45F9C2DAC}" type="datetimeFigureOut">
              <a:rPr lang="en-US" dirty="0"/>
              <a:t>11/14/2024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804672" y="6236208"/>
            <a:ext cx="5124797" cy="320040"/>
          </a:xfrm>
        </p:spPr>
        <p:txBody>
          <a:bodyPr/>
          <a:lstStyle>
            <a:lvl1pPr>
              <a:defRPr>
                <a:solidFill>
                  <a:srgbClr val="FFFFFF">
                    <a:alpha val="70000"/>
                  </a:srgb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black">
          <a:xfrm>
            <a:off x="2231136" y="964692"/>
            <a:ext cx="7729728" cy="1188720"/>
          </a:xfrm>
          <a:prstGeom prst="rect">
            <a:avLst/>
          </a:prstGeom>
          <a:solidFill>
            <a:srgbClr val="FFFFFF"/>
          </a:solidFill>
          <a:ln w="31750" cap="sq">
            <a:solidFill>
              <a:srgbClr val="404040"/>
            </a:solidFill>
            <a:miter lim="800000"/>
          </a:ln>
        </p:spPr>
        <p:txBody>
          <a:bodyPr vert="horz" lIns="182880" tIns="182880" rIns="182880" bIns="182880" rtlCol="0" anchor="ctr">
            <a:normAutofit/>
          </a:bodyPr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31136" y="2638044"/>
            <a:ext cx="7729728" cy="310198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821429" y="6238816"/>
            <a:ext cx="2753746" cy="3239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fld id="{1160EA64-D806-43AC-9DF2-F8C432F32B4C}" type="datetimeFigureOut">
              <a:rPr lang="en-US" dirty="0"/>
              <a:t>11/14/2024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600200" y="6236208"/>
            <a:ext cx="5901189" cy="3200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758922" y="6217920"/>
            <a:ext cx="365760" cy="365760"/>
          </a:xfrm>
          <a:prstGeom prst="ellipse">
            <a:avLst/>
          </a:prstGeom>
          <a:solidFill>
            <a:srgbClr val="1D1D1D">
              <a:alpha val="70000"/>
            </a:srgbClr>
          </a:solidFill>
        </p:spPr>
        <p:txBody>
          <a:bodyPr vert="horz" lIns="18288" tIns="45720" rIns="18288" bIns="45720" rtlCol="0" anchor="ctr">
            <a:noAutofit/>
          </a:bodyPr>
          <a:lstStyle>
            <a:lvl1pPr algn="ctr">
              <a:defRPr sz="1100" spc="0" baseline="0">
                <a:solidFill>
                  <a:srgbClr val="FFFFFF"/>
                </a:solidFill>
              </a:defRPr>
            </a:lvl1pPr>
          </a:lstStyle>
          <a:p>
            <a:fld id="{8A7A6979-0714-4377-B894-6BE4C2D6E202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hf sldNum="0" hdr="0" ftr="0" dt="0"/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2800" kern="1200" cap="all" spc="200" baseline="0">
          <a:solidFill>
            <a:srgbClr val="262626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4572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6858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9144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1430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1312863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484313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65735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882775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7" Type="http://schemas.openxmlformats.org/officeDocument/2006/relationships/image" Target="../media/image13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1E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dirty="0"/>
              <a:t>Soustava organismů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454293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Proč je potřeba třídit organismy?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endParaRPr lang="cs-CZ" dirty="0"/>
          </a:p>
          <a:p>
            <a:r>
              <a:rPr lang="cs-CZ" dirty="0"/>
              <a:t>Lidé si vždy všímali, že organismy mají mnoho </a:t>
            </a:r>
            <a:r>
              <a:rPr lang="cs-CZ" u="sng" dirty="0"/>
              <a:t>shodných znaků</a:t>
            </a:r>
            <a:r>
              <a:rPr lang="cs-CZ" dirty="0"/>
              <a:t> v tvaru a stavbě těla a že žijí v určitém </a:t>
            </a:r>
            <a:r>
              <a:rPr lang="cs-CZ" u="sng" dirty="0"/>
              <a:t>prostředí</a:t>
            </a:r>
            <a:r>
              <a:rPr lang="cs-CZ" dirty="0"/>
              <a:t>. </a:t>
            </a:r>
          </a:p>
          <a:p>
            <a:endParaRPr lang="cs-CZ" dirty="0"/>
          </a:p>
          <a:p>
            <a:r>
              <a:rPr lang="cs-CZ" dirty="0"/>
              <a:t>Dávali jim různé názvy, aby se v nich </a:t>
            </a:r>
            <a:r>
              <a:rPr lang="cs-CZ" u="sng" dirty="0"/>
              <a:t>vyznali</a:t>
            </a:r>
            <a:r>
              <a:rPr lang="cs-CZ" dirty="0"/>
              <a:t>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endParaRPr lang="cs-CZ" dirty="0"/>
          </a:p>
          <a:p>
            <a:r>
              <a:rPr lang="cs-CZ" u="sng" dirty="0"/>
              <a:t>Narůstání poznatků</a:t>
            </a:r>
            <a:r>
              <a:rPr lang="cs-CZ" dirty="0"/>
              <a:t>. </a:t>
            </a:r>
          </a:p>
          <a:p>
            <a:endParaRPr lang="cs-CZ" dirty="0"/>
          </a:p>
          <a:p>
            <a:r>
              <a:rPr lang="cs-CZ" dirty="0"/>
              <a:t>Potřeba </a:t>
            </a:r>
            <a:r>
              <a:rPr lang="cs-CZ" u="sng" dirty="0"/>
              <a:t>přesně pojmenovat</a:t>
            </a:r>
            <a:r>
              <a:rPr lang="cs-CZ" dirty="0"/>
              <a:t> jednotlivé organismy + </a:t>
            </a:r>
            <a:r>
              <a:rPr lang="cs-CZ" u="sng" dirty="0"/>
              <a:t>zařadit</a:t>
            </a:r>
            <a:r>
              <a:rPr lang="cs-CZ" dirty="0"/>
              <a:t> je do systému podle společných znaků a vlastností.</a:t>
            </a:r>
          </a:p>
          <a:p>
            <a:endParaRPr lang="cs-CZ" dirty="0"/>
          </a:p>
        </p:txBody>
      </p:sp>
      <p:sp>
        <p:nvSpPr>
          <p:cNvPr id="7" name="Šipka dolů 6"/>
          <p:cNvSpPr/>
          <p:nvPr/>
        </p:nvSpPr>
        <p:spPr>
          <a:xfrm>
            <a:off x="3665545" y="4083546"/>
            <a:ext cx="104503" cy="210978"/>
          </a:xfrm>
          <a:prstGeom prst="downArrow">
            <a:avLst/>
          </a:prstGeom>
          <a:solidFill>
            <a:srgbClr val="C1EFFF"/>
          </a:solidFill>
          <a:ln>
            <a:solidFill>
              <a:srgbClr val="002060"/>
            </a:solidFill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8" name="Šipka dolů 7"/>
          <p:cNvSpPr/>
          <p:nvPr/>
        </p:nvSpPr>
        <p:spPr>
          <a:xfrm>
            <a:off x="7994186" y="3523356"/>
            <a:ext cx="104503" cy="210978"/>
          </a:xfrm>
          <a:prstGeom prst="downArrow">
            <a:avLst/>
          </a:prstGeom>
          <a:solidFill>
            <a:srgbClr val="C1EFFF"/>
          </a:solidFill>
          <a:ln>
            <a:solidFill>
              <a:srgbClr val="002060"/>
            </a:solidFill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1032" name="Picture 8" descr="Perplexed Male (#3) clipart, cliparts of Perplexed Male (#3) free download  (wmf, eps, emf, svg, png, gif) format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87895" y="964692"/>
            <a:ext cx="1189705" cy="11897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0" name="Přímá spojnice se šipkou 9"/>
          <p:cNvCxnSpPr/>
          <p:nvPr/>
        </p:nvCxnSpPr>
        <p:spPr>
          <a:xfrm flipV="1">
            <a:off x="5348748" y="3382297"/>
            <a:ext cx="904568" cy="113186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pic>
        <p:nvPicPr>
          <p:cNvPr id="1034" name="Picture 10" descr="Download Free png Stack Of Books Big Image Png - Books Clip Art Transparent  PNG ... - DLPNG.com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16000" y="2693139"/>
            <a:ext cx="637625" cy="10411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The Hardest Thing About Writing a Book | by James Altucher | Mission.org |  Medium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04627" y="4861094"/>
            <a:ext cx="1426337" cy="8789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768157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Třídění organismů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cs-CZ" dirty="0"/>
              <a:t>Organismy se třídí podle tzv. přirozeného systému = podle </a:t>
            </a:r>
            <a:r>
              <a:rPr lang="cs-CZ" u="sng" dirty="0"/>
              <a:t>vývoje</a:t>
            </a:r>
            <a:r>
              <a:rPr lang="cs-CZ" dirty="0"/>
              <a:t> a </a:t>
            </a:r>
            <a:r>
              <a:rPr lang="cs-CZ" u="sng" dirty="0"/>
              <a:t>příbuzenských vztahů</a:t>
            </a:r>
            <a:r>
              <a:rPr lang="cs-CZ" dirty="0"/>
              <a:t>.</a:t>
            </a:r>
          </a:p>
          <a:p>
            <a:endParaRPr lang="cs-CZ" dirty="0"/>
          </a:p>
          <a:p>
            <a:r>
              <a:rPr lang="cs-CZ" u="sng" dirty="0"/>
              <a:t>Mezinárodní odborné názvosloví</a:t>
            </a:r>
            <a:r>
              <a:rPr lang="cs-CZ" dirty="0"/>
              <a:t> – jména uváděna v </a:t>
            </a:r>
            <a:r>
              <a:rPr lang="cs-CZ" dirty="0">
                <a:solidFill>
                  <a:schemeClr val="accent1"/>
                </a:solidFill>
              </a:rPr>
              <a:t>latině</a:t>
            </a:r>
            <a:r>
              <a:rPr lang="cs-CZ" dirty="0"/>
              <a:t>.</a:t>
            </a:r>
          </a:p>
          <a:p>
            <a:endParaRPr lang="cs-CZ" dirty="0"/>
          </a:p>
          <a:p>
            <a:r>
              <a:rPr lang="cs-CZ" u="sng" dirty="0"/>
              <a:t>Národní odborné názvosloví</a:t>
            </a:r>
            <a:r>
              <a:rPr lang="cs-CZ" dirty="0"/>
              <a:t> – v </a:t>
            </a:r>
            <a:r>
              <a:rPr lang="cs-CZ" dirty="0">
                <a:solidFill>
                  <a:schemeClr val="accent1"/>
                </a:solidFill>
              </a:rPr>
              <a:t>češtině</a:t>
            </a:r>
            <a:r>
              <a:rPr lang="cs-CZ" dirty="0"/>
              <a:t> (a samozřejmě i dalších jazycích).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cs-CZ" dirty="0"/>
          </a:p>
        </p:txBody>
      </p:sp>
      <p:pic>
        <p:nvPicPr>
          <p:cNvPr id="3082" name="Picture 10" descr="young biologist by marciolcastro on DeviantAr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06967" y="2638044"/>
            <a:ext cx="2901595" cy="33786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562297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Jména organismů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r>
              <a:rPr lang="cs-CZ" dirty="0"/>
              <a:t>Každý vyhynulý i žijící organismus má jméno složené ze dvou částí – rodového jména (</a:t>
            </a:r>
            <a:r>
              <a:rPr lang="cs-CZ" dirty="0" err="1"/>
              <a:t>podst</a:t>
            </a:r>
            <a:r>
              <a:rPr lang="cs-CZ" dirty="0"/>
              <a:t>. </a:t>
            </a:r>
            <a:r>
              <a:rPr lang="cs-CZ" dirty="0" err="1"/>
              <a:t>jm</a:t>
            </a:r>
            <a:r>
              <a:rPr lang="cs-CZ" dirty="0"/>
              <a:t>.) a druhového jména (příd. </a:t>
            </a:r>
            <a:r>
              <a:rPr lang="cs-CZ" dirty="0" err="1"/>
              <a:t>jm</a:t>
            </a:r>
            <a:r>
              <a:rPr lang="cs-CZ" dirty="0"/>
              <a:t>.).</a:t>
            </a:r>
          </a:p>
          <a:p>
            <a:endParaRPr lang="cs-CZ" dirty="0"/>
          </a:p>
          <a:p>
            <a:r>
              <a:rPr lang="cs-CZ" dirty="0">
                <a:solidFill>
                  <a:schemeClr val="accent3"/>
                </a:solidFill>
              </a:rPr>
              <a:t>Rodové</a:t>
            </a:r>
            <a:r>
              <a:rPr lang="cs-CZ" dirty="0"/>
              <a:t> a </a:t>
            </a:r>
            <a:r>
              <a:rPr lang="cs-CZ" dirty="0">
                <a:solidFill>
                  <a:schemeClr val="accent1"/>
                </a:solidFill>
              </a:rPr>
              <a:t>druhové</a:t>
            </a:r>
            <a:r>
              <a:rPr lang="cs-CZ" dirty="0"/>
              <a:t> jméno se uvádějí vždy společně.</a:t>
            </a:r>
          </a:p>
          <a:p>
            <a:endParaRPr lang="cs-CZ" dirty="0"/>
          </a:p>
          <a:p>
            <a:r>
              <a:rPr lang="cs-CZ" dirty="0" err="1">
                <a:solidFill>
                  <a:schemeClr val="accent3"/>
                </a:solidFill>
              </a:rPr>
              <a:t>Vulpes</a:t>
            </a:r>
            <a:r>
              <a:rPr lang="cs-CZ" dirty="0"/>
              <a:t> </a:t>
            </a:r>
            <a:r>
              <a:rPr lang="cs-CZ" dirty="0" err="1">
                <a:solidFill>
                  <a:schemeClr val="accent1"/>
                </a:solidFill>
              </a:rPr>
              <a:t>vulpes</a:t>
            </a:r>
            <a:r>
              <a:rPr lang="cs-CZ" dirty="0"/>
              <a:t> (latinsky) = </a:t>
            </a:r>
            <a:r>
              <a:rPr lang="cs-CZ" dirty="0">
                <a:solidFill>
                  <a:schemeClr val="accent3"/>
                </a:solidFill>
              </a:rPr>
              <a:t>liška</a:t>
            </a:r>
            <a:r>
              <a:rPr lang="cs-CZ" dirty="0"/>
              <a:t> </a:t>
            </a:r>
            <a:r>
              <a:rPr lang="cs-CZ" dirty="0">
                <a:solidFill>
                  <a:schemeClr val="accent1"/>
                </a:solidFill>
              </a:rPr>
              <a:t>obecná</a:t>
            </a:r>
            <a:r>
              <a:rPr lang="cs-CZ" dirty="0"/>
              <a:t> (česky)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/>
        <p:txBody>
          <a:bodyPr>
            <a:normAutofit lnSpcReduction="10000"/>
          </a:bodyPr>
          <a:lstStyle/>
          <a:p>
            <a:endParaRPr lang="cs-CZ"/>
          </a:p>
        </p:txBody>
      </p:sp>
      <p:pic>
        <p:nvPicPr>
          <p:cNvPr id="2052" name="Picture 4" descr="Premium Photo | Lovely fox sleeping on roof.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46" t="21773" r="15230" b="-1"/>
          <a:stretch/>
        </p:blipFill>
        <p:spPr bwMode="auto">
          <a:xfrm>
            <a:off x="6449494" y="2638044"/>
            <a:ext cx="3794807" cy="27313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Obdélník 4"/>
          <p:cNvSpPr/>
          <p:nvPr/>
        </p:nvSpPr>
        <p:spPr>
          <a:xfrm>
            <a:off x="4261399" y="5141284"/>
            <a:ext cx="1406012" cy="26744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2056" name="Picture 8" descr="LIŠKA OBECNÁ | ŠELMY (PREDATORS) | SAVCI (MAMMALS) | FAUNA | Fotogalerie |  Michal Dobeš Photography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486" b="9770"/>
          <a:stretch/>
        </p:blipFill>
        <p:spPr bwMode="auto">
          <a:xfrm>
            <a:off x="6808494" y="4316378"/>
            <a:ext cx="3828680" cy="18294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270048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8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Třídění organismů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cs-CZ" dirty="0"/>
              <a:t>Organismy s podobnými znaky jsou řazeny do společných skupin, </a:t>
            </a:r>
            <a:r>
              <a:rPr lang="cs-CZ" dirty="0">
                <a:solidFill>
                  <a:schemeClr val="accent3"/>
                </a:solidFill>
              </a:rPr>
              <a:t>systematických jednotek</a:t>
            </a:r>
            <a:r>
              <a:rPr lang="cs-CZ" dirty="0"/>
              <a:t>.</a:t>
            </a:r>
          </a:p>
          <a:p>
            <a:endParaRPr lang="cs-CZ" dirty="0"/>
          </a:p>
          <a:p>
            <a:r>
              <a:rPr lang="cs-CZ" dirty="0"/>
              <a:t>Základní systematickou jednotkou je </a:t>
            </a:r>
            <a:r>
              <a:rPr lang="cs-CZ" dirty="0">
                <a:solidFill>
                  <a:schemeClr val="accent3"/>
                </a:solidFill>
              </a:rPr>
              <a:t>druh</a:t>
            </a:r>
            <a:r>
              <a:rPr lang="cs-CZ" dirty="0"/>
              <a:t> = skupina organismů, které mají </a:t>
            </a:r>
            <a:r>
              <a:rPr lang="cs-CZ" u="sng" dirty="0"/>
              <a:t>společné znaky a vlastnosti</a:t>
            </a:r>
            <a:r>
              <a:rPr lang="cs-CZ" dirty="0"/>
              <a:t>, mohou se </a:t>
            </a:r>
            <a:r>
              <a:rPr lang="cs-CZ" u="sng" dirty="0"/>
              <a:t>rozmnožovat</a:t>
            </a:r>
            <a:r>
              <a:rPr lang="cs-CZ" dirty="0"/>
              <a:t> a mají </a:t>
            </a:r>
            <a:r>
              <a:rPr lang="cs-CZ" u="sng" dirty="0"/>
              <a:t>plodné potomky</a:t>
            </a:r>
            <a:r>
              <a:rPr lang="cs-CZ" dirty="0"/>
              <a:t>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endParaRPr lang="cs-CZ" dirty="0"/>
          </a:p>
        </p:txBody>
      </p:sp>
      <p:pic>
        <p:nvPicPr>
          <p:cNvPr id="4100" name="Picture 4" descr="NATIONAL KITTEN DAY - July 10, 2020 | National Toda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37198" y="2637045"/>
            <a:ext cx="3863633" cy="31029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969252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Říše organismů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cs-CZ" dirty="0"/>
              <a:t>Organismy se rozdělují do těchto říší:</a:t>
            </a:r>
          </a:p>
          <a:p>
            <a:endParaRPr lang="cs-CZ" dirty="0"/>
          </a:p>
          <a:p>
            <a:r>
              <a:rPr lang="cs-CZ" dirty="0"/>
              <a:t>1) nebuněční (viry)</a:t>
            </a:r>
          </a:p>
          <a:p>
            <a:r>
              <a:rPr lang="cs-CZ" dirty="0"/>
              <a:t>2) </a:t>
            </a:r>
            <a:r>
              <a:rPr lang="cs-CZ" dirty="0" err="1"/>
              <a:t>prvobuněční</a:t>
            </a:r>
            <a:r>
              <a:rPr lang="cs-CZ" dirty="0"/>
              <a:t> (bakterie, sinice)</a:t>
            </a:r>
          </a:p>
          <a:p>
            <a:r>
              <a:rPr lang="cs-CZ" dirty="0"/>
              <a:t>3) houby</a:t>
            </a:r>
          </a:p>
          <a:p>
            <a:r>
              <a:rPr lang="cs-CZ" dirty="0"/>
              <a:t>4) rostliny</a:t>
            </a:r>
          </a:p>
          <a:p>
            <a:r>
              <a:rPr lang="cs-CZ" dirty="0"/>
              <a:t>5) živočichové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endParaRPr lang="cs-CZ" dirty="0"/>
          </a:p>
        </p:txBody>
      </p:sp>
      <p:pic>
        <p:nvPicPr>
          <p:cNvPr id="5122" name="Picture 2" descr="Free Virus Clipart in AI, SVG, EPS or PS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58975" y="2416220"/>
            <a:ext cx="2666410" cy="1845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Bacteria cell Royalty Free Vector Image - VectorStock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452"/>
          <a:stretch/>
        </p:blipFill>
        <p:spPr bwMode="auto">
          <a:xfrm>
            <a:off x="8419510" y="2619610"/>
            <a:ext cx="1001943" cy="7087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 descr="Sinice zaplavují české vody, úřady mlčí - Aktuálně.cz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15577" y="2619610"/>
            <a:ext cx="1192985" cy="6719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30" name="Picture 10" descr="Den hub se nekoná, houby nerostou - Horácké muzeum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07635" y="3392065"/>
            <a:ext cx="1800927" cy="9578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32" name="Picture 12" descr="Jarní jedlé rostliny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38315" y="4446081"/>
            <a:ext cx="1948528" cy="12939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34" name="Picture 14" descr="Štítek japonský pes - Mazličkoviny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26486" y="4458283"/>
            <a:ext cx="1982076" cy="12817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288724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1E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Jak to tedy je?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r>
              <a:rPr lang="cs-CZ" dirty="0"/>
              <a:t>Proč je potřeba třídit organismy?</a:t>
            </a:r>
          </a:p>
          <a:p>
            <a:r>
              <a:rPr lang="cs-CZ" dirty="0">
                <a:solidFill>
                  <a:schemeClr val="bg1">
                    <a:lumMod val="50000"/>
                  </a:schemeClr>
                </a:solidFill>
              </a:rPr>
              <a:t>Abychom se v nich vyznali (abychom měli určitý systém).</a:t>
            </a:r>
          </a:p>
          <a:p>
            <a:r>
              <a:rPr lang="cs-CZ" dirty="0">
                <a:solidFill>
                  <a:schemeClr val="tx1"/>
                </a:solidFill>
              </a:rPr>
              <a:t>Podle čeho se třídí organismy?</a:t>
            </a:r>
          </a:p>
          <a:p>
            <a:r>
              <a:rPr lang="cs-CZ" dirty="0">
                <a:solidFill>
                  <a:schemeClr val="bg1">
                    <a:lumMod val="50000"/>
                  </a:schemeClr>
                </a:solidFill>
              </a:rPr>
              <a:t>Podle vývoje a příbuzenských vztahů.</a:t>
            </a:r>
          </a:p>
          <a:p>
            <a:r>
              <a:rPr lang="cs-CZ" dirty="0"/>
              <a:t>Z kolika částí je složeno jméno každého organismu a jak tyto části nazýváme?</a:t>
            </a:r>
          </a:p>
          <a:p>
            <a:r>
              <a:rPr lang="cs-CZ" dirty="0">
                <a:solidFill>
                  <a:schemeClr val="bg1">
                    <a:lumMod val="50000"/>
                  </a:schemeClr>
                </a:solidFill>
              </a:rPr>
              <a:t>Jméno každého organismu je složeno ze 2 částí (jméno rodové + jméno druhové).</a:t>
            </a:r>
          </a:p>
          <a:p>
            <a:endParaRPr lang="cs-CZ" dirty="0">
              <a:solidFill>
                <a:schemeClr val="bg1">
                  <a:lumMod val="50000"/>
                </a:schemeClr>
              </a:solidFill>
            </a:endParaRPr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6338315" y="2638044"/>
            <a:ext cx="4270247" cy="3101982"/>
          </a:xfrm>
        </p:spPr>
        <p:txBody>
          <a:bodyPr>
            <a:normAutofit lnSpcReduction="10000"/>
          </a:bodyPr>
          <a:lstStyle/>
          <a:p>
            <a:r>
              <a:rPr lang="cs-CZ" dirty="0">
                <a:solidFill>
                  <a:schemeClr val="tx1"/>
                </a:solidFill>
              </a:rPr>
              <a:t>Do jakých říší dělíme organismy? Doplňte.</a:t>
            </a:r>
          </a:p>
          <a:p>
            <a:r>
              <a:rPr lang="cs-CZ" dirty="0">
                <a:solidFill>
                  <a:schemeClr val="bg1">
                    <a:lumMod val="50000"/>
                  </a:schemeClr>
                </a:solidFill>
              </a:rPr>
              <a:t>Nebuněční (v____)</a:t>
            </a:r>
          </a:p>
          <a:p>
            <a:r>
              <a:rPr lang="cs-CZ" dirty="0" err="1">
                <a:solidFill>
                  <a:schemeClr val="bg1">
                    <a:lumMod val="50000"/>
                  </a:schemeClr>
                </a:solidFill>
              </a:rPr>
              <a:t>Prvobuněční</a:t>
            </a:r>
            <a:r>
              <a:rPr lang="cs-CZ" dirty="0">
                <a:solidFill>
                  <a:schemeClr val="bg1">
                    <a:lumMod val="50000"/>
                  </a:schemeClr>
                </a:solidFill>
              </a:rPr>
              <a:t> (b________, s________)</a:t>
            </a:r>
          </a:p>
          <a:p>
            <a:r>
              <a:rPr lang="cs-CZ" dirty="0">
                <a:solidFill>
                  <a:schemeClr val="bg1">
                    <a:lumMod val="50000"/>
                  </a:schemeClr>
                </a:solidFill>
              </a:rPr>
              <a:t>____________</a:t>
            </a:r>
          </a:p>
          <a:p>
            <a:r>
              <a:rPr lang="cs-CZ" dirty="0">
                <a:solidFill>
                  <a:schemeClr val="bg1">
                    <a:lumMod val="50000"/>
                  </a:schemeClr>
                </a:solidFill>
              </a:rPr>
              <a:t>____________</a:t>
            </a:r>
          </a:p>
          <a:p>
            <a:r>
              <a:rPr lang="cs-CZ" dirty="0">
                <a:solidFill>
                  <a:schemeClr val="bg1">
                    <a:lumMod val="50000"/>
                  </a:schemeClr>
                </a:solidFill>
              </a:rPr>
              <a:t>____________</a:t>
            </a:r>
          </a:p>
          <a:p>
            <a:endParaRPr lang="cs-CZ" dirty="0">
              <a:solidFill>
                <a:schemeClr val="bg1">
                  <a:lumMod val="50000"/>
                </a:schemeClr>
              </a:solidFill>
            </a:endParaRPr>
          </a:p>
          <a:p>
            <a:endParaRPr lang="cs-CZ" dirty="0">
              <a:solidFill>
                <a:schemeClr val="bg1">
                  <a:lumMod val="50000"/>
                </a:schemeClr>
              </a:solidFill>
            </a:endParaRPr>
          </a:p>
          <a:p>
            <a:endParaRPr lang="cs-CZ" dirty="0">
              <a:solidFill>
                <a:schemeClr val="bg1">
                  <a:lumMod val="50000"/>
                </a:schemeClr>
              </a:solidFill>
            </a:endParaRPr>
          </a:p>
          <a:p>
            <a:pPr marL="0" indent="0">
              <a:buNone/>
            </a:pPr>
            <a:endParaRPr lang="cs-CZ" dirty="0">
              <a:solidFill>
                <a:schemeClr val="bg1">
                  <a:lumMod val="50000"/>
                </a:schemeClr>
              </a:solidFill>
            </a:endParaRPr>
          </a:p>
          <a:p>
            <a:endParaRPr lang="cs-CZ" dirty="0"/>
          </a:p>
        </p:txBody>
      </p:sp>
      <p:sp>
        <p:nvSpPr>
          <p:cNvPr id="5" name="TextovéPole 4"/>
          <p:cNvSpPr txBox="1"/>
          <p:nvPr/>
        </p:nvSpPr>
        <p:spPr>
          <a:xfrm>
            <a:off x="6567950" y="3165986"/>
            <a:ext cx="3608440" cy="21852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cs-CZ" sz="1600" dirty="0"/>
              <a:t>                      </a:t>
            </a:r>
            <a:r>
              <a:rPr lang="cs-CZ" sz="1600" dirty="0" err="1"/>
              <a:t>iry</a:t>
            </a:r>
            <a:endParaRPr lang="cs-CZ" sz="1600" dirty="0"/>
          </a:p>
          <a:p>
            <a:pPr>
              <a:lnSpc>
                <a:spcPct val="150000"/>
              </a:lnSpc>
            </a:pPr>
            <a:r>
              <a:rPr lang="cs-CZ" sz="1600" dirty="0"/>
              <a:t>                         </a:t>
            </a:r>
            <a:r>
              <a:rPr lang="cs-CZ" sz="1600" dirty="0" err="1"/>
              <a:t>akterie</a:t>
            </a:r>
            <a:r>
              <a:rPr lang="cs-CZ" sz="1600" dirty="0"/>
              <a:t>           </a:t>
            </a:r>
            <a:r>
              <a:rPr lang="cs-CZ" sz="1600" dirty="0" err="1"/>
              <a:t>inice</a:t>
            </a:r>
            <a:endParaRPr lang="cs-CZ" sz="1600" dirty="0"/>
          </a:p>
          <a:p>
            <a:pPr>
              <a:lnSpc>
                <a:spcPct val="150000"/>
              </a:lnSpc>
            </a:pPr>
            <a:r>
              <a:rPr lang="cs-CZ" sz="1600" dirty="0"/>
              <a:t>Houby</a:t>
            </a:r>
          </a:p>
          <a:p>
            <a:pPr>
              <a:lnSpc>
                <a:spcPct val="150000"/>
              </a:lnSpc>
            </a:pPr>
            <a:r>
              <a:rPr lang="cs-CZ" sz="1600" dirty="0"/>
              <a:t>Rostliny</a:t>
            </a:r>
          </a:p>
          <a:p>
            <a:pPr>
              <a:lnSpc>
                <a:spcPct val="150000"/>
              </a:lnSpc>
            </a:pPr>
            <a:r>
              <a:rPr lang="cs-CZ" sz="1600" dirty="0"/>
              <a:t>Živočichové</a:t>
            </a:r>
          </a:p>
          <a:p>
            <a:endParaRPr lang="cs-CZ" sz="1600" dirty="0"/>
          </a:p>
        </p:txBody>
      </p:sp>
      <p:pic>
        <p:nvPicPr>
          <p:cNvPr id="1026" name="Picture 2" descr="Best Kids Writing Clipart #20786 - Clipartion.com | Writing clipart, Kids  writing desk, Kids writi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13407" y="3968522"/>
            <a:ext cx="2185235" cy="22994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86296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theme/theme1.xml><?xml version="1.0" encoding="utf-8"?>
<a:theme xmlns:a="http://schemas.openxmlformats.org/drawingml/2006/main" name="Parcel">
  <a:themeElements>
    <a:clrScheme name="Parcel">
      <a:dk1>
        <a:srgbClr val="000000"/>
      </a:dk1>
      <a:lt1>
        <a:srgbClr val="FFFFFF"/>
      </a:lt1>
      <a:dk2>
        <a:srgbClr val="4A5356"/>
      </a:dk2>
      <a:lt2>
        <a:srgbClr val="E8E3CE"/>
      </a:lt2>
      <a:accent1>
        <a:srgbClr val="F6A21D"/>
      </a:accent1>
      <a:accent2>
        <a:srgbClr val="9BAFB5"/>
      </a:accent2>
      <a:accent3>
        <a:srgbClr val="C96731"/>
      </a:accent3>
      <a:accent4>
        <a:srgbClr val="9CA383"/>
      </a:accent4>
      <a:accent5>
        <a:srgbClr val="87795D"/>
      </a:accent5>
      <a:accent6>
        <a:srgbClr val="A0988C"/>
      </a:accent6>
      <a:hlink>
        <a:srgbClr val="00B0F0"/>
      </a:hlink>
      <a:folHlink>
        <a:srgbClr val="738F97"/>
      </a:folHlink>
    </a:clrScheme>
    <a:fontScheme name="Parcel">
      <a:maj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Parcel">
      <a: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107000"/>
                <a:lumMod val="103000"/>
              </a:schemeClr>
            </a:gs>
            <a:gs pos="100000">
              <a:schemeClr val="phClr">
                <a:tint val="82000"/>
                <a:satMod val="109000"/>
                <a:lumMod val="103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7000"/>
                <a:satMod val="100000"/>
                <a:lumMod val="102000"/>
              </a:schemeClr>
            </a:gs>
            <a:gs pos="50000">
              <a:schemeClr val="phClr">
                <a:shade val="100000"/>
                <a:satMod val="103000"/>
                <a:lumMod val="100000"/>
              </a:schemeClr>
            </a:gs>
            <a:gs pos="100000">
              <a:schemeClr val="phClr">
                <a:shade val="93000"/>
                <a:satMod val="11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5880" dist="1524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prstMaterial="dkEdge">
            <a:bevelT w="0" h="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7000"/>
                <a:shade val="100000"/>
                <a:satMod val="185000"/>
                <a:lumMod val="120000"/>
              </a:schemeClr>
            </a:gs>
            <a:gs pos="100000">
              <a:schemeClr val="phClr">
                <a:tint val="96000"/>
                <a:shade val="95000"/>
                <a:satMod val="215000"/>
                <a:lumMod val="80000"/>
              </a:schemeClr>
            </a:gs>
          </a:gsLst>
          <a:path path="circle">
            <a:fillToRect l="50000" t="55000" r="125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arcel" id="{8BEC4385-4EB9-4D53-BFB5-0EA123736B6D}" vid="{4DB32801-28C0-48B0-8C1D-A9A58613615A}"/>
    </a:ext>
  </a:extLst>
</a:theme>
</file>

<file path=ppt/theme/theme2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Balík</Template>
  <TotalTime>90</TotalTime>
  <Words>313</Words>
  <Application>Microsoft Office PowerPoint</Application>
  <PresentationFormat>Širokoúhlá obrazovka</PresentationFormat>
  <Paragraphs>61</Paragraphs>
  <Slides>7</Slides>
  <Notes>1</Notes>
  <HiddenSlides>0</HiddenSlides>
  <MMClips>0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7</vt:i4>
      </vt:variant>
    </vt:vector>
  </HeadingPairs>
  <TitlesOfParts>
    <vt:vector size="11" baseType="lpstr">
      <vt:lpstr>Arial</vt:lpstr>
      <vt:lpstr>Calibri</vt:lpstr>
      <vt:lpstr>Gill Sans MT</vt:lpstr>
      <vt:lpstr>Parcel</vt:lpstr>
      <vt:lpstr>Soustava organismů</vt:lpstr>
      <vt:lpstr>Proč je potřeba třídit organismy?</vt:lpstr>
      <vt:lpstr>Třídění organismů</vt:lpstr>
      <vt:lpstr>Jména organismů</vt:lpstr>
      <vt:lpstr>Třídění organismů</vt:lpstr>
      <vt:lpstr>Říše organismů</vt:lpstr>
      <vt:lpstr>Jak to tedy je?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Soustava organismů</dc:title>
  <dc:creator>Nezvalová Alena</dc:creator>
  <cp:lastModifiedBy>Pavel Fröhlich</cp:lastModifiedBy>
  <cp:revision>12</cp:revision>
  <dcterms:created xsi:type="dcterms:W3CDTF">2020-11-23T10:57:53Z</dcterms:created>
  <dcterms:modified xsi:type="dcterms:W3CDTF">2024-11-14T10:59:07Z</dcterms:modified>
</cp:coreProperties>
</file>